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7023100" cy="9309100"/>
  <p:embeddedFontLst>
    <p:embeddedFont>
      <p:font typeface="Gill Sans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i6r3XiBslRWhOi1qi3gMkwwv+H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0A2CCF6-D815-4653-9925-DDE558FACAFB}">
  <a:tblStyle styleId="{A0A2CCF6-D815-4653-9925-DDE558FACAFB}" styleName="Table_0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3E7E8"/>
          </a:solidFill>
        </a:fill>
      </a:tcStyle>
    </a:wholeTbl>
    <a:band1H>
      <a:tcTxStyle/>
      <a:tcStyle>
        <a:fill>
          <a:solidFill>
            <a:srgbClr val="E5CBCD"/>
          </a:solidFill>
        </a:fill>
      </a:tcStyle>
    </a:band1H>
    <a:band2H>
      <a:tcTxStyle/>
    </a:band2H>
    <a:band1V>
      <a:tcTxStyle/>
      <a:tcStyle>
        <a:fill>
          <a:solidFill>
            <a:srgbClr val="E5CBCD"/>
          </a:solidFill>
        </a:fill>
      </a:tcStyle>
    </a:band1V>
    <a:band2V>
      <a:tcTxStyle/>
    </a:band2V>
    <a:la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GillSans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GillSans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8132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10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inputting procedure would be greatly accelerated by this.</a:t>
            </a:r>
            <a:endParaRPr/>
          </a:p>
        </p:txBody>
      </p:sp>
      <p:sp>
        <p:nvSpPr>
          <p:cNvPr id="195" name="Google Shape;195;p10:notes"/>
          <p:cNvSpPr txBox="1"/>
          <p:nvPr>
            <p:ph idx="12" type="sldNum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1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 txBox="1"/>
          <p:nvPr>
            <p:ph idx="12" type="sldNum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4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Vacation and Sick Pay are subtracted off of the total regular pay</a:t>
            </a:r>
            <a:endParaRPr/>
          </a:p>
        </p:txBody>
      </p:sp>
      <p:sp>
        <p:nvSpPr>
          <p:cNvPr id="122" name="Google Shape;122;p4:notes"/>
          <p:cNvSpPr txBox="1"/>
          <p:nvPr>
            <p:ph idx="12" type="sldNum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p5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Vacation and Sick Pay are subtracted off of the total regular pay</a:t>
            </a:r>
            <a:endParaRPr/>
          </a:p>
        </p:txBody>
      </p:sp>
      <p:sp>
        <p:nvSpPr>
          <p:cNvPr id="135" name="Google Shape;135;p5:notes"/>
          <p:cNvSpPr txBox="1"/>
          <p:nvPr>
            <p:ph idx="12" type="sldNum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MISC fringe are all others such as worker’s comp, state unemployment benefits. All others that the district covers.</a:t>
            </a:r>
            <a:endParaRPr/>
          </a:p>
        </p:txBody>
      </p:sp>
      <p:sp>
        <p:nvSpPr>
          <p:cNvPr id="165" name="Google Shape;165;p6:notes"/>
          <p:cNvSpPr txBox="1"/>
          <p:nvPr>
            <p:ph idx="12" type="sldNum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p7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Optional benefits coverages, income protection, and voluntary deductions.  </a:t>
            </a:r>
            <a:endParaRPr/>
          </a:p>
        </p:txBody>
      </p:sp>
      <p:sp>
        <p:nvSpPr>
          <p:cNvPr id="172" name="Google Shape;172;p7:notes"/>
          <p:cNvSpPr txBox="1"/>
          <p:nvPr>
            <p:ph idx="12" type="sldNum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anchorCtr="0" anchor="b" bIns="46650" lIns="93300" spcFirstLastPara="1" rIns="93300" wrap="square" tIns="46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8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:notes"/>
          <p:cNvSpPr txBox="1"/>
          <p:nvPr>
            <p:ph idx="1" type="body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anchorCtr="0" anchor="t" bIns="46650" lIns="93300" spcFirstLastPara="1" rIns="93300" wrap="square" tIns="46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9:notes"/>
          <p:cNvSpPr/>
          <p:nvPr>
            <p:ph idx="2" type="sldImg"/>
          </p:nvPr>
        </p:nvSpPr>
        <p:spPr>
          <a:xfrm>
            <a:off x="719138" y="1163638"/>
            <a:ext cx="5584825" cy="31416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3"/>
          <p:cNvSpPr txBox="1"/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" type="subTitle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180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13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1" type="ftr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2" type="sldNum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4" name="Google Shape;24;p13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1" type="body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2" name="Google Shape;92;p22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3"/>
          <p:cNvSpPr txBox="1"/>
          <p:nvPr>
            <p:ph idx="1" type="body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23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3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3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9" name="Google Shape;99;p23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4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1" name="Google Shape;31;p14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" type="body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5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8" name="Google Shape;38;p15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body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2" type="body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6" name="Google Shape;46;p16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7"/>
          <p:cNvSpPr txBox="1"/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" type="body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7"/>
          <p:cNvSpPr txBox="1"/>
          <p:nvPr>
            <p:ph idx="2" type="body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3" type="body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7"/>
          <p:cNvSpPr txBox="1"/>
          <p:nvPr>
            <p:ph idx="4" type="body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6" name="Google Shape;56;p1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8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2" name="Google Shape;62;p18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/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0"/>
          <p:cNvSpPr txBox="1"/>
          <p:nvPr>
            <p:ph idx="1" type="body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2" type="body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4" name="Google Shape;74;p20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21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7" name="Google Shape;77;p21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21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50800">
              <a:solidFill>
                <a:srgbClr val="19191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" name="Google Shape;79;p21"/>
          <p:cNvSpPr txBox="1"/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/>
          <p:nvPr>
            <p:ph idx="2" type="pic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1" name="Google Shape;81;p21"/>
          <p:cNvSpPr txBox="1"/>
          <p:nvPr>
            <p:ph idx="1" type="body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82" name="Google Shape;82;p21"/>
          <p:cNvSpPr txBox="1"/>
          <p:nvPr>
            <p:ph idx="10" type="dt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1" type="ftr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5" name="Google Shape;85;p21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" name="Google Shape;11;p12"/>
          <p:cNvPicPr preferRelativeResize="0"/>
          <p:nvPr/>
        </p:nvPicPr>
        <p:blipFill rotWithShape="1">
          <a:blip r:embed="rId1">
            <a:alphaModFix/>
          </a:blip>
          <a:srcRect b="-1538" l="0" r="0" t="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2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2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7" name="Google Shape;17;p12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hyperlink" Target="https://www.rosemead.k12.ca.us/domain/307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/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</a:pPr>
            <a:r>
              <a:rPr lang="en-US"/>
              <a:t>PAYCHECK IN HCM</a:t>
            </a:r>
            <a:endParaRPr/>
          </a:p>
        </p:txBody>
      </p:sp>
      <p:sp>
        <p:nvSpPr>
          <p:cNvPr id="105" name="Google Shape;105;p1"/>
          <p:cNvSpPr txBox="1"/>
          <p:nvPr>
            <p:ph idx="1" type="subTitle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PROFESSIONAL DEVELOPMENT, JANUARY 7,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"/>
          <p:cNvSpPr txBox="1"/>
          <p:nvPr/>
        </p:nvSpPr>
        <p:spPr>
          <a:xfrm>
            <a:off x="1618269" y="1143807"/>
            <a:ext cx="9908447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Friendly Payroll Reminders Continued…</a:t>
            </a:r>
            <a:endParaRPr sz="42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8" name="Google Shape;198;p10"/>
          <p:cNvSpPr txBox="1"/>
          <p:nvPr/>
        </p:nvSpPr>
        <p:spPr>
          <a:xfrm>
            <a:off x="1476951" y="2117447"/>
            <a:ext cx="8774885" cy="34470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4175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Old Standard TT"/>
              <a:buChar char="●"/>
            </a:pPr>
            <a:r>
              <a:rPr b="1"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Timekeepers</a:t>
            </a:r>
            <a:endParaRPr b="1" sz="20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1" marL="5302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384175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Old Standard TT"/>
              <a:buChar char="●"/>
            </a:pPr>
            <a:r>
              <a:rPr b="1" i="0" lang="en-US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Remember to attach the absence forms to the appropriate Green or Pink timesheets.</a:t>
            </a:r>
            <a:endParaRPr b="1" i="0" sz="20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Old Standard TT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384175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Old Standard TT"/>
              <a:buChar char="●"/>
            </a:pPr>
            <a:r>
              <a:rPr b="1" i="0" lang="en-US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Sort timesheets alphabetically, matching green with green, pink with pink, and white with white.  </a:t>
            </a:r>
            <a:endParaRPr b="1" i="0" sz="20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1" marL="5302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384175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Old Standard TT"/>
              <a:buChar char="●"/>
            </a:pPr>
            <a:r>
              <a:rPr b="1" i="0" lang="en-US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Ensure a copy of the EAF is attached with the Extra Hour/OT timesheets.  Failure to do so can result in a delay in payment. </a:t>
            </a:r>
            <a:endParaRPr/>
          </a:p>
          <a:p>
            <a:pPr indent="0" lvl="1" marL="5302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"/>
          <p:cNvSpPr txBox="1"/>
          <p:nvPr/>
        </p:nvSpPr>
        <p:spPr>
          <a:xfrm>
            <a:off x="1635853" y="897622"/>
            <a:ext cx="890071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Thank you!</a:t>
            </a:r>
            <a:endParaRPr sz="5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204" name="Google Shape;20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51798" y="2503159"/>
            <a:ext cx="3694496" cy="2036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 txBox="1"/>
          <p:nvPr>
            <p:ph type="title"/>
          </p:nvPr>
        </p:nvSpPr>
        <p:spPr>
          <a:xfrm>
            <a:off x="1451579" y="1173635"/>
            <a:ext cx="9603275" cy="579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EARNINGS CODES</a:t>
            </a:r>
            <a:endParaRPr/>
          </a:p>
        </p:txBody>
      </p:sp>
      <p:sp>
        <p:nvSpPr>
          <p:cNvPr id="112" name="Google Shape;112;p2"/>
          <p:cNvSpPr txBox="1"/>
          <p:nvPr>
            <p:ph idx="1" type="body"/>
          </p:nvPr>
        </p:nvSpPr>
        <p:spPr>
          <a:xfrm>
            <a:off x="1451579" y="2015732"/>
            <a:ext cx="9603275" cy="3890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AG OVERTIME - Overtime that does not meet Federal, State or Ed Code; pay is per bargaining agreement.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AWOP – Absent without pay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CA OVT .5 –  Overtime for time and half.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CASH IN LIEU – Employees who came under the health and welfare cap, receives           			  $105.54/month.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HOLIDAY – Holiday pay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LONGEVITY – Longevity paid each pay period.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ON CALL – Maintenance and Operations on call pay.</a:t>
            </a:r>
            <a:endParaRPr/>
          </a:p>
          <a:p>
            <a:pPr indent="-11112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  <a:p>
            <a:pPr indent="-111125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type="title"/>
          </p:nvPr>
        </p:nvSpPr>
        <p:spPr>
          <a:xfrm>
            <a:off x="1451579" y="1173635"/>
            <a:ext cx="9603275" cy="579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en-US"/>
              <a:t>EARNINGS CODES CONTINUED..</a:t>
            </a:r>
            <a:endParaRPr/>
          </a:p>
        </p:txBody>
      </p:sp>
      <p:sp>
        <p:nvSpPr>
          <p:cNvPr id="118" name="Google Shape;118;p3"/>
          <p:cNvSpPr txBox="1"/>
          <p:nvPr>
            <p:ph idx="1" type="body"/>
          </p:nvPr>
        </p:nvSpPr>
        <p:spPr>
          <a:xfrm>
            <a:off x="1451579" y="2015732"/>
            <a:ext cx="9603275" cy="38901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OTHER - Other pay periods that cannot be displayed due to the limited space.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REGULAR PAY – For regular assignment hours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RET NSUB – Earnings are not subject to retirement contributions.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RET SUBJECT – Earnings are subject to retirement contributions.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SICK PAY – Earns one (1) day for every month of employment, prorated by fte.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STRAIGHT TIME – Earnings for extra hours</a:t>
            </a:r>
            <a:endParaRPr/>
          </a:p>
          <a:p>
            <a:pPr indent="-228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VAC PAY – Vacation Pay</a:t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10160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/>
          <p:nvPr/>
        </p:nvSpPr>
        <p:spPr>
          <a:xfrm>
            <a:off x="1635853" y="897622"/>
            <a:ext cx="890071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Regular Pay Sample</a:t>
            </a:r>
            <a:endParaRPr sz="5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25" name="Google Shape;1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05707" y="2048102"/>
            <a:ext cx="7827344" cy="1802928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4"/>
          <p:cNvSpPr/>
          <p:nvPr/>
        </p:nvSpPr>
        <p:spPr>
          <a:xfrm>
            <a:off x="10058399" y="2381462"/>
            <a:ext cx="1345223" cy="32531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32665" y="173918"/>
                </a:lnTo>
              </a:path>
            </a:pathLst>
          </a:custGeom>
          <a:solidFill>
            <a:schemeClr val="accent1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Green/Pink</a:t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7" name="Google Shape;127;p4"/>
          <p:cNvSpPr/>
          <p:nvPr/>
        </p:nvSpPr>
        <p:spPr>
          <a:xfrm>
            <a:off x="10058399" y="2949566"/>
            <a:ext cx="1134208" cy="32531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55302" y="125270"/>
                </a:lnTo>
              </a:path>
            </a:pathLst>
          </a:custGeom>
          <a:solidFill>
            <a:schemeClr val="accent1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White</a:t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8" name="Google Shape;128;p4"/>
          <p:cNvSpPr/>
          <p:nvPr/>
        </p:nvSpPr>
        <p:spPr>
          <a:xfrm>
            <a:off x="10058399" y="3517670"/>
            <a:ext cx="1134208" cy="51485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0000" y="22500"/>
                </a:moveTo>
                <a:lnTo>
                  <a:pt x="-55302" y="53030"/>
                </a:lnTo>
              </a:path>
            </a:pathLst>
          </a:custGeom>
          <a:solidFill>
            <a:schemeClr val="accent1"/>
          </a:solidFill>
          <a:ln cap="flat" cmpd="sng" w="15875">
            <a:solidFill>
              <a:srgbClr val="85153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Absence Form</a:t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9533051" y="2628900"/>
            <a:ext cx="138487" cy="483324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1705700" y="4403500"/>
            <a:ext cx="9112500" cy="14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New:</a:t>
            </a: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</a:t>
            </a:r>
            <a:r>
              <a:rPr i="1"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Hours under REGULAR PAY, please disregard hours for regular monthly position</a:t>
            </a:r>
            <a:r>
              <a:rPr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. It will not tie to the hours that you work for the month.  LACOE use these hours as a factor to prorate the correct amount in EARNINGS for the month and it can vary month to month. The hours do not reflect the hours worked.</a:t>
            </a:r>
            <a:endParaRPr sz="20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31" name="Google Shape;131;p4"/>
          <p:cNvCxnSpPr/>
          <p:nvPr/>
        </p:nvCxnSpPr>
        <p:spPr>
          <a:xfrm flipH="1">
            <a:off x="7130525" y="2642525"/>
            <a:ext cx="555900" cy="171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6928" y="1981882"/>
            <a:ext cx="5399318" cy="3654606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5"/>
          <p:cNvSpPr txBox="1"/>
          <p:nvPr/>
        </p:nvSpPr>
        <p:spPr>
          <a:xfrm>
            <a:off x="1635853" y="897622"/>
            <a:ext cx="890071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Retro Pay Sample</a:t>
            </a:r>
            <a:endParaRPr sz="5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7904285" y="4809392"/>
            <a:ext cx="3094892" cy="82709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136" y="25051"/>
                </a:moveTo>
                <a:lnTo>
                  <a:pt x="-26568" y="86526"/>
                </a:lnTo>
              </a:path>
            </a:pathLst>
          </a:custGeom>
          <a:solidFill>
            <a:schemeClr val="accent1"/>
          </a:solidFill>
          <a:ln cap="flat" cmpd="sng" w="15875">
            <a:solidFill>
              <a:srgbClr val="E6638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Paystub ran out of space.  Retro amount reflect applicable pay period between July 1, 2023 to May 15, 2024.  “Other” for all other periods. </a:t>
            </a:r>
            <a:endParaRPr sz="12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0" name="Google Shape;140;p5"/>
          <p:cNvSpPr/>
          <p:nvPr/>
        </p:nvSpPr>
        <p:spPr>
          <a:xfrm>
            <a:off x="7218485" y="2532185"/>
            <a:ext cx="105507" cy="325315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7968761" y="2281294"/>
            <a:ext cx="2397369" cy="57620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136" y="25051"/>
                </a:moveTo>
                <a:lnTo>
                  <a:pt x="-30761" y="88357"/>
                </a:lnTo>
              </a:path>
            </a:pathLst>
          </a:custGeom>
          <a:solidFill>
            <a:schemeClr val="accent1"/>
          </a:solidFill>
          <a:ln cap="flat" cmpd="sng" w="15875">
            <a:solidFill>
              <a:srgbClr val="E6638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Sick,  Vacation, and Regular Pay for the same day (7/16) nets to zero</a:t>
            </a:r>
            <a:endParaRPr sz="12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2" name="Google Shape;142;p5"/>
          <p:cNvSpPr/>
          <p:nvPr/>
        </p:nvSpPr>
        <p:spPr>
          <a:xfrm>
            <a:off x="7854463" y="3232979"/>
            <a:ext cx="1597268" cy="576206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1136" y="25051"/>
                </a:moveTo>
                <a:lnTo>
                  <a:pt x="-52330" y="79201"/>
                </a:lnTo>
              </a:path>
            </a:pathLst>
          </a:custGeom>
          <a:solidFill>
            <a:schemeClr val="accent1"/>
          </a:solidFill>
          <a:ln cap="flat" cmpd="sng" w="15875">
            <a:solidFill>
              <a:srgbClr val="E6638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rPr>
              <a:t>Vacation Pay less Regular Pay for the same day nets to zero</a:t>
            </a:r>
            <a:endParaRPr sz="12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43" name="Google Shape;143;p5"/>
          <p:cNvCxnSpPr/>
          <p:nvPr/>
        </p:nvCxnSpPr>
        <p:spPr>
          <a:xfrm>
            <a:off x="7161409" y="3149834"/>
            <a:ext cx="646170" cy="18855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p5"/>
          <p:cNvCxnSpPr/>
          <p:nvPr/>
        </p:nvCxnSpPr>
        <p:spPr>
          <a:xfrm flipH="1" rot="10800000">
            <a:off x="7172033" y="3577783"/>
            <a:ext cx="609910" cy="74789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p5"/>
          <p:cNvCxnSpPr/>
          <p:nvPr/>
        </p:nvCxnSpPr>
        <p:spPr>
          <a:xfrm flipH="1" rot="10800000">
            <a:off x="7190698" y="3568733"/>
            <a:ext cx="599287" cy="34964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6" name="Google Shape;146;p5"/>
          <p:cNvCxnSpPr/>
          <p:nvPr/>
        </p:nvCxnSpPr>
        <p:spPr>
          <a:xfrm flipH="1" rot="10800000">
            <a:off x="7172033" y="3817177"/>
            <a:ext cx="732252" cy="101699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7" name="Google Shape;147;p5"/>
          <p:cNvCxnSpPr/>
          <p:nvPr/>
        </p:nvCxnSpPr>
        <p:spPr>
          <a:xfrm flipH="1" rot="10800000">
            <a:off x="7190698" y="3809186"/>
            <a:ext cx="723306" cy="144861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8" name="Google Shape;148;p5"/>
          <p:cNvCxnSpPr/>
          <p:nvPr/>
        </p:nvCxnSpPr>
        <p:spPr>
          <a:xfrm>
            <a:off x="6583973" y="2417885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9" name="Google Shape;149;p5"/>
          <p:cNvCxnSpPr/>
          <p:nvPr/>
        </p:nvCxnSpPr>
        <p:spPr>
          <a:xfrm>
            <a:off x="6569319" y="4533493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0" name="Google Shape;150;p5"/>
          <p:cNvCxnSpPr/>
          <p:nvPr/>
        </p:nvCxnSpPr>
        <p:spPr>
          <a:xfrm>
            <a:off x="6569319" y="4674578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1" name="Google Shape;151;p5"/>
          <p:cNvCxnSpPr/>
          <p:nvPr/>
        </p:nvCxnSpPr>
        <p:spPr>
          <a:xfrm>
            <a:off x="6664570" y="4967655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2" name="Google Shape;152;p5"/>
          <p:cNvCxnSpPr/>
          <p:nvPr/>
        </p:nvCxnSpPr>
        <p:spPr>
          <a:xfrm>
            <a:off x="6685085" y="5128846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3" name="Google Shape;153;p5"/>
          <p:cNvCxnSpPr/>
          <p:nvPr/>
        </p:nvCxnSpPr>
        <p:spPr>
          <a:xfrm>
            <a:off x="6468208" y="5413132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4" name="Google Shape;154;p5"/>
          <p:cNvCxnSpPr/>
          <p:nvPr/>
        </p:nvCxnSpPr>
        <p:spPr>
          <a:xfrm>
            <a:off x="6652847" y="4085492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5" name="Google Shape;155;p5"/>
          <p:cNvCxnSpPr/>
          <p:nvPr/>
        </p:nvCxnSpPr>
        <p:spPr>
          <a:xfrm>
            <a:off x="6633796" y="4229100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6" name="Google Shape;156;p5"/>
          <p:cNvCxnSpPr/>
          <p:nvPr/>
        </p:nvCxnSpPr>
        <p:spPr>
          <a:xfrm>
            <a:off x="6664569" y="3443654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7" name="Google Shape;157;p5"/>
          <p:cNvCxnSpPr/>
          <p:nvPr/>
        </p:nvCxnSpPr>
        <p:spPr>
          <a:xfrm>
            <a:off x="6567855" y="3743557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8" name="Google Shape;158;p5"/>
          <p:cNvCxnSpPr/>
          <p:nvPr/>
        </p:nvCxnSpPr>
        <p:spPr>
          <a:xfrm>
            <a:off x="6633796" y="3270235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59" name="Google Shape;159;p5"/>
          <p:cNvCxnSpPr/>
          <p:nvPr/>
        </p:nvCxnSpPr>
        <p:spPr>
          <a:xfrm>
            <a:off x="6582509" y="3015762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0" name="Google Shape;160;p5"/>
          <p:cNvSpPr txBox="1"/>
          <p:nvPr/>
        </p:nvSpPr>
        <p:spPr>
          <a:xfrm>
            <a:off x="6330463" y="5687332"/>
            <a:ext cx="131005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Retro Amount	</a:t>
            </a:r>
            <a:endParaRPr sz="12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61" name="Google Shape;161;p5"/>
          <p:cNvCxnSpPr/>
          <p:nvPr/>
        </p:nvCxnSpPr>
        <p:spPr>
          <a:xfrm>
            <a:off x="6482862" y="5565532"/>
            <a:ext cx="2022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"/>
          <p:cNvSpPr txBox="1"/>
          <p:nvPr/>
        </p:nvSpPr>
        <p:spPr>
          <a:xfrm>
            <a:off x="1635853" y="897622"/>
            <a:ext cx="890071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Employer Portion</a:t>
            </a:r>
            <a:endParaRPr sz="5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68" name="Google Shape;16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54626" y="2069000"/>
            <a:ext cx="4619797" cy="3294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"/>
          <p:cNvSpPr txBox="1"/>
          <p:nvPr/>
        </p:nvSpPr>
        <p:spPr>
          <a:xfrm>
            <a:off x="1635853" y="897622"/>
            <a:ext cx="890071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Employee Portion</a:t>
            </a:r>
            <a:endParaRPr sz="5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75" name="Google Shape;17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33425" y="2172749"/>
            <a:ext cx="8404587" cy="2206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8"/>
          <p:cNvSpPr txBox="1"/>
          <p:nvPr/>
        </p:nvSpPr>
        <p:spPr>
          <a:xfrm>
            <a:off x="1485358" y="1110686"/>
            <a:ext cx="8900719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How to calculate monthly to daily and to hourly</a:t>
            </a:r>
            <a:endParaRPr sz="35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81" name="Google Shape;181;p8"/>
          <p:cNvGraphicFramePr/>
          <p:nvPr/>
        </p:nvGraphicFramePr>
        <p:xfrm>
          <a:off x="3651508" y="377399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{A0A2CCF6-D815-4653-9925-DDE558FACAFB}</a:tableStyleId>
              </a:tblPr>
              <a:tblGrid>
                <a:gridCol w="2802550"/>
                <a:gridCol w="1970850"/>
                <a:gridCol w="2672175"/>
              </a:tblGrid>
              <a:tr h="639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SALARY CONVERSION</a:t>
                      </a:r>
                      <a:endParaRPr b="1" i="0" sz="16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 Factors </a:t>
                      </a:r>
                      <a:endParaRPr b="0" i="0" sz="16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 Sample Calculation, approximately</a:t>
                      </a:r>
                      <a:endParaRPr b="0" i="0" sz="1600" u="none" cap="none" strike="noStrike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</a:tr>
              <a:tr h="639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Classified Monthly to Daily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Divide by 21.667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 $4,014/21.667=$185.26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</a:tr>
              <a:tr h="639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Classified Monthly to Hourly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Divide by 173.33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 $4,014/173.33=$23.16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 anchor="b"/>
                </a:tc>
              </a:tr>
            </a:tbl>
          </a:graphicData>
        </a:graphic>
      </p:graphicFrame>
      <p:pic>
        <p:nvPicPr>
          <p:cNvPr id="182" name="Google Shape;18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85356" y="2435418"/>
            <a:ext cx="4643022" cy="1128154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8"/>
          <p:cNvSpPr txBox="1"/>
          <p:nvPr/>
        </p:nvSpPr>
        <p:spPr>
          <a:xfrm>
            <a:off x="6232124" y="2583403"/>
            <a:ext cx="194421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For example: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Schedule E, Step 5, 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Range 6: $4,014</a:t>
            </a:r>
            <a:endParaRPr/>
          </a:p>
        </p:txBody>
      </p:sp>
      <p:sp>
        <p:nvSpPr>
          <p:cNvPr id="184" name="Google Shape;184;p8"/>
          <p:cNvSpPr txBox="1"/>
          <p:nvPr/>
        </p:nvSpPr>
        <p:spPr>
          <a:xfrm>
            <a:off x="1393793" y="1849761"/>
            <a:ext cx="970329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Step 1:    Go to district website, Human Resource Dept: : </a:t>
            </a:r>
            <a:r>
              <a:rPr lang="en-US" sz="1400" u="sng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https://www.rosemead.k12.ca.us/domain/307</a:t>
            </a:r>
            <a:endParaRPr sz="1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             Download your Salary Schedule🡪 Find your pay Range and Step</a:t>
            </a:r>
            <a:endParaRPr sz="1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5" name="Google Shape;185;p8"/>
          <p:cNvSpPr txBox="1"/>
          <p:nvPr/>
        </p:nvSpPr>
        <p:spPr>
          <a:xfrm>
            <a:off x="1485356" y="3773994"/>
            <a:ext cx="2083467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Step 2: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Use Salary Conversion table to calculate rate per day or hour.</a:t>
            </a:r>
            <a:endParaRPr sz="16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9"/>
          <p:cNvSpPr txBox="1"/>
          <p:nvPr/>
        </p:nvSpPr>
        <p:spPr>
          <a:xfrm>
            <a:off x="1635853" y="897622"/>
            <a:ext cx="8900719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Friendly Payroll Reminders</a:t>
            </a:r>
            <a:endParaRPr sz="5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1" name="Google Shape;191;p9"/>
          <p:cNvSpPr txBox="1"/>
          <p:nvPr/>
        </p:nvSpPr>
        <p:spPr>
          <a:xfrm>
            <a:off x="1468073" y="2055303"/>
            <a:ext cx="8774885" cy="37240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4175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Old Standard TT"/>
              <a:buChar char="●"/>
            </a:pPr>
            <a:r>
              <a:rPr b="1"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Ensure to take 30 minute lunch breaks and record the time on the timesheets when 5 hours or more have been worked in a day.</a:t>
            </a:r>
            <a:endParaRPr/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384175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Old Standard TT"/>
              <a:buChar char="●"/>
            </a:pPr>
            <a:r>
              <a:rPr b="1"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To avoid any delays in payment, be sure to double-check your time reported is correct and total is accurate in hours and minutes.  Remember to sign and date before turning it into your timekeeper/supervisor. </a:t>
            </a:r>
            <a:endParaRPr/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384175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Old Standard TT"/>
              <a:buChar char="●"/>
            </a:pPr>
            <a:r>
              <a:rPr b="1" lang="en-US" sz="20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When you are absent, be sure to submit a completed Absence Forms along with your timesheet to your timekeeper/supervisor.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llery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2025-01-06T20:03:56Z</dcterms:created>
  <dc:creator>Suwen</dc:creator>
</cp:coreProperties>
</file>